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3" r:id="rId6"/>
    <p:sldId id="264" r:id="rId7"/>
    <p:sldId id="259" r:id="rId8"/>
    <p:sldId id="261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DA74D-BBB4-E24D-82D2-66CA9BBE1E31}" v="2" dt="2019-10-17T17:48:0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7A3AF-8774-3A41-986D-5CF16AFE6853}" type="datetimeFigureOut">
              <a:rPr lang="de-AT" smtClean="0"/>
              <a:t>17.10.19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90932-E355-DE46-8324-60725F04AA73}" type="slidenum">
              <a:rPr lang="de-AT" smtClean="0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56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90932-E355-DE46-8324-60725F04AA7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430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8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4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6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9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emile@cavilam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6762" y="4444693"/>
            <a:ext cx="7945258" cy="1386357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fr-FR" sz="2400" b="1"/>
              <a:t>Hélène EMILE</a:t>
            </a:r>
            <a:endParaRPr lang="fr-FR" sz="2000" b="1"/>
          </a:p>
          <a:p>
            <a:pPr algn="r">
              <a:spcBef>
                <a:spcPts val="0"/>
              </a:spcBef>
            </a:pPr>
            <a:r>
              <a:rPr lang="fr-FR" sz="2000" b="1">
                <a:solidFill>
                  <a:schemeClr val="bg1">
                    <a:lumMod val="50000"/>
                  </a:schemeClr>
                </a:solidFill>
              </a:rPr>
              <a:t>CAVILAM – Alliance Française</a:t>
            </a:r>
          </a:p>
          <a:p>
            <a:pPr algn="r">
              <a:spcBef>
                <a:spcPts val="0"/>
              </a:spcBef>
            </a:pPr>
            <a:r>
              <a:rPr lang="fr-FR" sz="2000" b="1">
                <a:hlinkClick r:id="rId2"/>
              </a:rPr>
              <a:t>hemile@cavilam.com</a:t>
            </a:r>
            <a:endParaRPr lang="fr-FR" sz="20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202" y="924951"/>
            <a:ext cx="8768710" cy="3376096"/>
          </a:xfrm>
          <a:prstGeom prst="rect">
            <a:avLst/>
          </a:prstGeom>
        </p:spPr>
      </p:pic>
      <p:pic>
        <p:nvPicPr>
          <p:cNvPr id="6" name="Image 5" descr="Logo Cavilam_2012 sans fond (pr tt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223" y="4687872"/>
            <a:ext cx="1229634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pareils Mobiles, Site Web, Maquette, We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10" y="282632"/>
            <a:ext cx="3393959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79571" y="872836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tx2">
                    <a:lumMod val="50000"/>
                  </a:schemeClr>
                </a:solidFill>
              </a:rPr>
              <a:t>Démarche « BYOD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168912" y="872836"/>
            <a:ext cx="14109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err="1">
                <a:solidFill>
                  <a:srgbClr val="C00000"/>
                </a:solidFill>
              </a:rPr>
              <a:t>B</a:t>
            </a:r>
            <a:r>
              <a:rPr lang="fr-FR" sz="2800" b="1" err="1">
                <a:solidFill>
                  <a:schemeClr val="tx2">
                    <a:lumMod val="50000"/>
                  </a:schemeClr>
                </a:solidFill>
              </a:rPr>
              <a:t>ring</a:t>
            </a:r>
            <a:endParaRPr lang="fr-FR" sz="2800" b="1">
              <a:solidFill>
                <a:srgbClr val="C00000"/>
              </a:solidFill>
            </a:endParaRPr>
          </a:p>
          <a:p>
            <a:r>
              <a:rPr lang="fr-FR" sz="2800" b="1" err="1">
                <a:solidFill>
                  <a:srgbClr val="C00000"/>
                </a:solidFill>
              </a:rPr>
              <a:t>Y</a:t>
            </a:r>
            <a:r>
              <a:rPr lang="fr-FR" sz="2800" b="1" err="1">
                <a:solidFill>
                  <a:schemeClr val="tx2">
                    <a:lumMod val="50000"/>
                  </a:schemeClr>
                </a:solidFill>
              </a:rPr>
              <a:t>our</a:t>
            </a:r>
            <a:endParaRPr lang="fr-FR" sz="2800" b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800" b="1" err="1">
                <a:solidFill>
                  <a:srgbClr val="C00000"/>
                </a:solidFill>
              </a:rPr>
              <a:t>O</a:t>
            </a:r>
            <a:r>
              <a:rPr lang="fr-FR" sz="2800" b="1" err="1">
                <a:solidFill>
                  <a:schemeClr val="tx2">
                    <a:lumMod val="50000"/>
                  </a:schemeClr>
                </a:solidFill>
              </a:rPr>
              <a:t>wn</a:t>
            </a:r>
            <a:endParaRPr lang="fr-FR" sz="2800" b="1">
              <a:solidFill>
                <a:srgbClr val="C00000"/>
              </a:solidFill>
            </a:endParaRPr>
          </a:p>
          <a:p>
            <a:r>
              <a:rPr lang="fr-FR" sz="2800" b="1" err="1">
                <a:solidFill>
                  <a:srgbClr val="C00000"/>
                </a:solidFill>
              </a:rPr>
              <a:t>D</a:t>
            </a:r>
            <a:r>
              <a:rPr lang="fr-FR" sz="2800" b="1" err="1">
                <a:solidFill>
                  <a:schemeClr val="tx2">
                    <a:lumMod val="50000"/>
                  </a:schemeClr>
                </a:solidFill>
              </a:rPr>
              <a:t>evice</a:t>
            </a:r>
            <a:endParaRPr lang="fr-FR" sz="2800" b="1">
              <a:solidFill>
                <a:srgbClr val="C00000"/>
              </a:solidFill>
            </a:endParaRPr>
          </a:p>
        </p:txBody>
      </p:sp>
      <p:pic>
        <p:nvPicPr>
          <p:cNvPr id="1028" name="Picture 4" descr="L'Information, Vos Commentaires, Ãchange D'IdÃ©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669" y="3205084"/>
            <a:ext cx="3688484" cy="22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'Information, Vos Commentaires, Ãchange D'IdÃ©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31" y="363554"/>
            <a:ext cx="2219498" cy="13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34887" y="357324"/>
            <a:ext cx="92321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600">
                <a:solidFill>
                  <a:schemeClr val="accent3">
                    <a:lumMod val="50000"/>
                  </a:schemeClr>
                </a:solidFill>
              </a:rPr>
              <a:t>Réduction des coûts pour l’institution</a:t>
            </a: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chemeClr val="accent3">
                    <a:lumMod val="50000"/>
                  </a:schemeClr>
                </a:solidFill>
              </a:rPr>
              <a:t>Responsabilisation des </a:t>
            </a:r>
            <a:r>
              <a:rPr lang="fr-FR" sz="2600" err="1">
                <a:solidFill>
                  <a:schemeClr val="accent3">
                    <a:lumMod val="50000"/>
                  </a:schemeClr>
                </a:solidFill>
              </a:rPr>
              <a:t>apprenant·e·s</a:t>
            </a:r>
            <a:endParaRPr lang="fr-FR" sz="260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chemeClr val="accent3">
                    <a:lumMod val="50000"/>
                  </a:schemeClr>
                </a:solidFill>
              </a:rPr>
              <a:t>Optimisation des interactions entre </a:t>
            </a:r>
            <a:r>
              <a:rPr lang="fr-FR" sz="2600" err="1">
                <a:solidFill>
                  <a:schemeClr val="accent3">
                    <a:lumMod val="50000"/>
                  </a:schemeClr>
                </a:solidFill>
              </a:rPr>
              <a:t>apprenant·e·s</a:t>
            </a:r>
            <a:endParaRPr lang="fr-FR" sz="260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chemeClr val="accent3">
                    <a:lumMod val="50000"/>
                  </a:schemeClr>
                </a:solidFill>
              </a:rPr>
              <a:t>Augmentation de la coopération entre </a:t>
            </a:r>
            <a:r>
              <a:rPr lang="fr-FR" sz="2600" err="1">
                <a:solidFill>
                  <a:schemeClr val="accent3">
                    <a:lumMod val="50000"/>
                  </a:schemeClr>
                </a:solidFill>
              </a:rPr>
              <a:t>apprenant·e·s</a:t>
            </a:r>
            <a:endParaRPr lang="fr-FR" sz="260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chemeClr val="accent3">
                    <a:lumMod val="50000"/>
                  </a:schemeClr>
                </a:solidFill>
              </a:rPr>
              <a:t>Possibilité d’apprentissage personnalisé</a:t>
            </a: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chemeClr val="accent3">
                    <a:lumMod val="50000"/>
                  </a:schemeClr>
                </a:solidFill>
              </a:rPr>
              <a:t>Préparation à la vie active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4785" y="3510742"/>
            <a:ext cx="89163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600">
                <a:solidFill>
                  <a:srgbClr val="C00000"/>
                </a:solidFill>
              </a:rPr>
              <a:t>Maîtrise technique de l’</a:t>
            </a:r>
            <a:r>
              <a:rPr lang="fr-FR" sz="2600" err="1">
                <a:solidFill>
                  <a:srgbClr val="C00000"/>
                </a:solidFill>
              </a:rPr>
              <a:t>enseignant·e</a:t>
            </a:r>
            <a:endParaRPr lang="fr-FR" sz="260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rgbClr val="C00000"/>
                </a:solidFill>
              </a:rPr>
              <a:t>Charge de travail augmentée pour l’</a:t>
            </a:r>
            <a:r>
              <a:rPr lang="fr-FR" sz="2600" err="1">
                <a:solidFill>
                  <a:srgbClr val="C00000"/>
                </a:solidFill>
              </a:rPr>
              <a:t>enseignant·e</a:t>
            </a:r>
            <a:endParaRPr lang="fr-FR" sz="260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rgbClr val="C00000"/>
                </a:solidFill>
              </a:rPr>
              <a:t>Possible iniquité entre </a:t>
            </a:r>
            <a:r>
              <a:rPr lang="fr-FR" sz="2600" err="1">
                <a:solidFill>
                  <a:srgbClr val="C00000"/>
                </a:solidFill>
              </a:rPr>
              <a:t>apprenant·e·s</a:t>
            </a:r>
            <a:endParaRPr lang="fr-FR" sz="260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rgbClr val="C00000"/>
                </a:solidFill>
              </a:rPr>
              <a:t>Sécurité du réseau et des données</a:t>
            </a:r>
          </a:p>
          <a:p>
            <a:pPr marL="342900" indent="-342900">
              <a:buFontTx/>
              <a:buChar char="-"/>
            </a:pPr>
            <a:r>
              <a:rPr lang="fr-FR" sz="2600">
                <a:solidFill>
                  <a:srgbClr val="C00000"/>
                </a:solidFill>
              </a:rPr>
              <a:t>Gestion de la classe</a:t>
            </a:r>
          </a:p>
        </p:txBody>
      </p:sp>
    </p:spTree>
    <p:extLst>
      <p:ext uri="{BB962C8B-B14F-4D97-AF65-F5344CB8AC3E}">
        <p14:creationId xmlns:p14="http://schemas.microsoft.com/office/powerpoint/2010/main" val="37923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/>
              <a:t>Les compétences du 21</a:t>
            </a:r>
            <a:r>
              <a:rPr lang="fr-FR" sz="4400" b="1" baseline="30000"/>
              <a:t>e</a:t>
            </a:r>
            <a:r>
              <a:rPr lang="fr-FR" sz="4400" b="1"/>
              <a:t> siècle…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30270" y="2138288"/>
            <a:ext cx="7353295" cy="3309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3600" b="1">
                <a:solidFill>
                  <a:schemeClr val="accent6"/>
                </a:solidFill>
              </a:rPr>
              <a:t>c</a:t>
            </a: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ommunication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3600" b="1">
                <a:solidFill>
                  <a:schemeClr val="accent6"/>
                </a:solidFill>
              </a:rPr>
              <a:t>c</a:t>
            </a: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réativité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3600" b="1">
                <a:solidFill>
                  <a:schemeClr val="accent6"/>
                </a:solidFill>
              </a:rPr>
              <a:t>c</a:t>
            </a: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oopération 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L’analyse / la pensée </a:t>
            </a:r>
            <a:r>
              <a:rPr lang="fr-FR" sz="3600" b="1">
                <a:solidFill>
                  <a:schemeClr val="accent6"/>
                </a:solidFill>
              </a:rPr>
              <a:t>c</a:t>
            </a: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ritique</a:t>
            </a:r>
          </a:p>
        </p:txBody>
      </p:sp>
      <p:pic>
        <p:nvPicPr>
          <p:cNvPr id="1026" name="Picture 2" descr="Chat, Multiples, Icône, Symbole, Message, Bulle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5240" y="234770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nsée Positive, Créative, Cerveau, Clockwork, Concept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17" y="3072907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teignant, Out, Aide, Coopération, Coopérer, Ensemble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907" y="39971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ste, Icône, Symbole, Papier, Inscrivez Vous, Plat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65699" y="4727527"/>
            <a:ext cx="71655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ontres, Vieux, Antique, Indiquant Le Temp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1982" y="3760375"/>
            <a:ext cx="2165593" cy="180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3275" y="3428381"/>
            <a:ext cx="3910045" cy="2481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Génération </a:t>
            </a:r>
            <a:r>
              <a:rPr lang="fr-FR" sz="3600" b="1">
                <a:solidFill>
                  <a:srgbClr val="C00000"/>
                </a:solidFill>
              </a:rPr>
              <a:t>C</a:t>
            </a: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Génération </a:t>
            </a:r>
            <a:r>
              <a:rPr lang="fr-FR" sz="3600" b="1">
                <a:solidFill>
                  <a:srgbClr val="C00000"/>
                </a:solidFill>
              </a:rPr>
              <a:t>Y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Génération </a:t>
            </a:r>
            <a:r>
              <a:rPr lang="el-GR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endParaRPr lang="fr-FR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oint D'Interrogation, Pourquoi, Problème, Solu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735" y="114819"/>
            <a:ext cx="4403362" cy="26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kemon, Pokemongo, Amis, L'École, Internet, Téléph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" y="816318"/>
            <a:ext cx="4461447" cy="28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6753" y="3958045"/>
            <a:ext cx="44983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/>
              <a:t>La génération </a:t>
            </a:r>
            <a:r>
              <a:rPr lang="fr-FR" sz="4400" b="1">
                <a:solidFill>
                  <a:srgbClr val="C00000"/>
                </a:solidFill>
              </a:rPr>
              <a:t>Y</a:t>
            </a:r>
          </a:p>
          <a:p>
            <a:pPr algn="ctr"/>
            <a:r>
              <a:rPr lang="fr-FR" sz="24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les enfants du numérique (Fr)</a:t>
            </a:r>
          </a:p>
          <a:p>
            <a:pPr algn="ctr"/>
            <a:r>
              <a:rPr lang="fr-FR" sz="24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les natifs numériques (</a:t>
            </a:r>
            <a:r>
              <a:rPr lang="fr-FR" sz="2400" b="1" i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Qc</a:t>
            </a:r>
            <a:r>
              <a:rPr lang="fr-FR" sz="2400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07132" y="992778"/>
            <a:ext cx="72498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8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err="1">
                <a:solidFill>
                  <a:schemeClr val="accent1">
                    <a:lumMod val="75000"/>
                  </a:schemeClr>
                </a:solidFill>
              </a:rPr>
              <a:t>Hyperconnectivité</a:t>
            </a:r>
            <a:endParaRPr lang="fr-FR" sz="260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600">
                <a:solidFill>
                  <a:schemeClr val="accent1">
                    <a:lumMod val="75000"/>
                  </a:schemeClr>
                </a:solidFill>
              </a:rPr>
              <a:t> Rythme accéléré, génération « zapping »</a:t>
            </a:r>
          </a:p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600">
                <a:solidFill>
                  <a:schemeClr val="accent1">
                    <a:lumMod val="75000"/>
                  </a:schemeClr>
                </a:solidFill>
              </a:rPr>
              <a:t> Multitâches / multi-écrans</a:t>
            </a:r>
          </a:p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600">
                <a:solidFill>
                  <a:schemeClr val="accent1">
                    <a:lumMod val="75000"/>
                  </a:schemeClr>
                </a:solidFill>
              </a:rPr>
              <a:t> Approches non linéaires</a:t>
            </a:r>
          </a:p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600">
                <a:solidFill>
                  <a:schemeClr val="accent1">
                    <a:lumMod val="75000"/>
                  </a:schemeClr>
                </a:solidFill>
              </a:rPr>
              <a:t> Apprentissage empirique</a:t>
            </a:r>
          </a:p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600">
                <a:solidFill>
                  <a:schemeClr val="accent1">
                    <a:lumMod val="75000"/>
                  </a:schemeClr>
                </a:solidFill>
              </a:rPr>
              <a:t> Fin de la distinction apprentissage vs jeu</a:t>
            </a:r>
          </a:p>
          <a:p>
            <a:pPr marL="285750" indent="-28575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2600">
                <a:solidFill>
                  <a:schemeClr val="accent1">
                    <a:lumMod val="75000"/>
                  </a:schemeClr>
                </a:solidFill>
              </a:rPr>
              <a:t> Communication + écrite</a:t>
            </a:r>
          </a:p>
        </p:txBody>
      </p:sp>
    </p:spTree>
    <p:extLst>
      <p:ext uri="{BB962C8B-B14F-4D97-AF65-F5344CB8AC3E}">
        <p14:creationId xmlns:p14="http://schemas.microsoft.com/office/powerpoint/2010/main" val="14678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ontres, Vieux, Antique, Indiquant Le Temp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1982" y="3760375"/>
            <a:ext cx="2165593" cy="1800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8" y="3760375"/>
            <a:ext cx="2160000" cy="1800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Rectangle 7"/>
          <p:cNvSpPr/>
          <p:nvPr/>
        </p:nvSpPr>
        <p:spPr>
          <a:xfrm>
            <a:off x="3503275" y="3428381"/>
            <a:ext cx="391004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Génération </a:t>
            </a:r>
            <a:r>
              <a:rPr lang="fr-FR" sz="3600" b="1">
                <a:solidFill>
                  <a:srgbClr val="C00000"/>
                </a:solidFill>
              </a:rPr>
              <a:t>C</a:t>
            </a: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Génération </a:t>
            </a:r>
            <a:r>
              <a:rPr lang="fr-FR" sz="3600" b="1">
                <a:solidFill>
                  <a:srgbClr val="C00000"/>
                </a:solidFill>
              </a:rPr>
              <a:t>Y</a:t>
            </a:r>
          </a:p>
          <a:p>
            <a:pPr marL="571500" indent="-5715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fr-FR" sz="3600" b="1">
                <a:solidFill>
                  <a:schemeClr val="accent1">
                    <a:lumMod val="75000"/>
                  </a:schemeClr>
                </a:solidFill>
              </a:rPr>
              <a:t>Génération </a:t>
            </a:r>
            <a:r>
              <a:rPr lang="el-GR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endParaRPr lang="fr-FR" sz="36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oint D'Interrogation, Pourquoi, Problème, Solu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735" y="114819"/>
            <a:ext cx="4403362" cy="26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étail De L'Auto, Volant De Direction, Oldt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9" y="300763"/>
            <a:ext cx="11430000" cy="57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16183" y="4754880"/>
            <a:ext cx="815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>
                <a:solidFill>
                  <a:schemeClr val="accent1">
                    <a:lumMod val="50000"/>
                  </a:schemeClr>
                </a:solidFill>
              </a:rPr>
              <a:t>Où voulons-nous mettre l’</a:t>
            </a:r>
            <a:r>
              <a:rPr lang="fr-FR" sz="3200" b="1" err="1">
                <a:solidFill>
                  <a:schemeClr val="accent1">
                    <a:lumMod val="50000"/>
                  </a:schemeClr>
                </a:solidFill>
              </a:rPr>
              <a:t>apprenant·e</a:t>
            </a:r>
            <a:r>
              <a:rPr lang="fr-FR" sz="3200" b="1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</p:txBody>
      </p:sp>
      <p:sp>
        <p:nvSpPr>
          <p:cNvPr id="4" name="Flèche gauche 3"/>
          <p:cNvSpPr/>
          <p:nvPr/>
        </p:nvSpPr>
        <p:spPr>
          <a:xfrm rot="2731344">
            <a:off x="3762103" y="3331029"/>
            <a:ext cx="1854926" cy="992777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ésultat de recherche d'images pour &quot;cavilam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18" y="1123503"/>
            <a:ext cx="567000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7" y="1123503"/>
            <a:ext cx="562574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21" y="117565"/>
            <a:ext cx="10501739" cy="59044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23451" y="3448594"/>
            <a:ext cx="4663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Votre mission : </a:t>
            </a:r>
            <a:r>
              <a:rPr lang="fr-FR" sz="2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sauver la langue française et la diversité culturelle et linguistique dans le temps imparti</a:t>
            </a:r>
          </a:p>
        </p:txBody>
      </p:sp>
    </p:spTree>
    <p:extLst>
      <p:ext uri="{BB962C8B-B14F-4D97-AF65-F5344CB8AC3E}">
        <p14:creationId xmlns:p14="http://schemas.microsoft.com/office/powerpoint/2010/main" val="42391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97" y="267788"/>
            <a:ext cx="4977079" cy="27996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474" y="267788"/>
            <a:ext cx="4977078" cy="27996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590" y="3358343"/>
            <a:ext cx="3050771" cy="2259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538" y="3358343"/>
            <a:ext cx="2147866" cy="22594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581" y="3358343"/>
            <a:ext cx="2535519" cy="2259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6277" y="3358343"/>
            <a:ext cx="2237221" cy="22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0</TotalTime>
  <Words>193</Words>
  <Application>Microsoft Macintosh PowerPoint</Application>
  <PresentationFormat>Breitbild</PresentationFormat>
  <Paragraphs>43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Malgun Gothic</vt:lpstr>
      <vt:lpstr>Arial</vt:lpstr>
      <vt:lpstr>Calibri</vt:lpstr>
      <vt:lpstr>Cambria</vt:lpstr>
      <vt:lpstr>Century Gothic</vt:lpstr>
      <vt:lpstr>Gallery</vt:lpstr>
      <vt:lpstr>PowerPoint-Präsentation</vt:lpstr>
      <vt:lpstr>Les compétences du 21e siècle…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Pôle Universitaire de Vichy - CAVILAM Alliance Française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Sprachenforum 6</dc:title>
  <dc:creator>utilisateur</dc:creator>
  <cp:lastModifiedBy>Isabella Gruber</cp:lastModifiedBy>
  <cp:revision>1</cp:revision>
  <cp:lastPrinted>2019-10-17T17:48:29Z</cp:lastPrinted>
  <dcterms:created xsi:type="dcterms:W3CDTF">2019-09-28T13:53:02Z</dcterms:created>
  <dcterms:modified xsi:type="dcterms:W3CDTF">2019-10-17T17:50:40Z</dcterms:modified>
</cp:coreProperties>
</file>